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ia e Data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Autoria e Data</a:t>
            </a:r>
          </a:p>
        </p:txBody>
      </p:sp>
      <p:sp>
        <p:nvSpPr>
          <p:cNvPr id="12" name="Título da Apresentação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13" name="Nível de Corpo Um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01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nformações do fato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Informações do fato</a:t>
            </a:r>
          </a:p>
        </p:txBody>
      </p:sp>
      <p:sp>
        <p:nvSpPr>
          <p:cNvPr id="107" name="Nível de Corpo Um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ição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Atribuição</a:t>
            </a:r>
          </a:p>
        </p:txBody>
      </p:sp>
      <p:sp>
        <p:nvSpPr>
          <p:cNvPr id="116" name="Nível de Corpo Um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“Citação Notável”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oto em preto e branco de ângulo baixo de um edifício de apartamentos futurista sob um céu nublado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Foto em preto e branco do exterior de um edifício de escritórios moderno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Foto em preto e branco de uma arquitetura moderna de estilo entrelaçado de um edifício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to em preto e branco de ângulo baixo de um edifício moderno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to em preto e branco de luzes e sombras sobre um edifício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a Apresentação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23" name="Autoria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Autoria e Data</a:t>
            </a:r>
          </a:p>
        </p:txBody>
      </p:sp>
      <p:sp>
        <p:nvSpPr>
          <p:cNvPr id="24" name="Nível de Corpo Um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do Slid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do Slide</a:t>
            </a:r>
          </a:p>
        </p:txBody>
      </p:sp>
      <p:sp>
        <p:nvSpPr>
          <p:cNvPr id="33" name="Nível de Corpo Um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Foto em preto e branco de sombras projetadas sobre uma estrutura de concreto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43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44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do Slid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61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62" name="Nível de Corpo Um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Imagem de perto de uma foto em preto e branco de uma arquitetura de edifício elaborada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da Seção</a:t>
            </a:r>
          </a:p>
        </p:txBody>
      </p:sp>
      <p:sp>
        <p:nvSpPr>
          <p:cNvPr id="72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80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8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da Agenda</a:t>
            </a:r>
          </a:p>
        </p:txBody>
      </p:sp>
      <p:sp>
        <p:nvSpPr>
          <p:cNvPr id="89" name="Subtítulo de Agend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90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Tópicos da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do Slide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.gif"/><Relationship Id="rId4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hyperlink" Target="https://github.com/victorkich/Neon-Drive-DRL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video" Target="https://www.youtube.com/embed/bKdMBKu68QU?feature=oembed" TargetMode="External"/><Relationship Id="rId4" Type="http://schemas.openxmlformats.org/officeDocument/2006/relationships/image" Target="../media/image1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ndré Luiz Morais Peres de Quinta…"/>
          <p:cNvSpPr txBox="1"/>
          <p:nvPr>
            <p:ph type="body" idx="21"/>
          </p:nvPr>
        </p:nvSpPr>
        <p:spPr>
          <a:xfrm>
            <a:off x="1111632" y="10518248"/>
            <a:ext cx="21971003" cy="238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330200">
              <a:defRPr sz="2600"/>
            </a:pPr>
            <a:r>
              <a:t>André Luiz Morais Peres de Quinta</a:t>
            </a:r>
          </a:p>
          <a:p>
            <a:pPr defTabSz="330200">
              <a:defRPr sz="2600"/>
            </a:pPr>
            <a:r>
              <a:t>Arthur do Prado Labaki</a:t>
            </a:r>
          </a:p>
          <a:p>
            <a:pPr defTabSz="330200">
              <a:defRPr sz="2600"/>
            </a:pPr>
            <a:r>
              <a:t>Vinícius Calixto Rocha</a:t>
            </a:r>
          </a:p>
          <a:p>
            <a:pPr defTabSz="330200">
              <a:defRPr sz="2600"/>
            </a:pPr>
            <a:r>
              <a:t>Vinnicius Pereira da Silva</a:t>
            </a:r>
          </a:p>
          <a:p>
            <a:pPr defTabSz="330200">
              <a:defRPr sz="2600"/>
            </a:pPr>
          </a:p>
        </p:txBody>
      </p:sp>
      <p:sp>
        <p:nvSpPr>
          <p:cNvPr id="152" name="Deep Reinforcement Learning Using a…"/>
          <p:cNvSpPr txBox="1"/>
          <p:nvPr>
            <p:ph type="ctrTitle"/>
          </p:nvPr>
        </p:nvSpPr>
        <p:spPr>
          <a:xfrm>
            <a:off x="1206496" y="2460691"/>
            <a:ext cx="21971004" cy="4648201"/>
          </a:xfrm>
          <a:prstGeom prst="rect">
            <a:avLst/>
          </a:prstGeom>
        </p:spPr>
        <p:txBody>
          <a:bodyPr/>
          <a:lstStyle/>
          <a:p>
            <a:pPr defTabSz="1999437">
              <a:defRPr spc="-190" sz="9512"/>
            </a:pPr>
            <a:r>
              <a:t>Deep Reinforcement Learning Using a</a:t>
            </a:r>
          </a:p>
          <a:p>
            <a:pPr defTabSz="1999437">
              <a:defRPr spc="-190" sz="9512"/>
            </a:pPr>
            <a:r>
              <a:t>Low-Dimensional Observation Filter for</a:t>
            </a:r>
          </a:p>
          <a:p>
            <a:pPr defTabSz="1999437">
              <a:defRPr spc="-190" sz="9512"/>
            </a:pPr>
            <a:r>
              <a:t>Visual Complex Video Game Playing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7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2"/>
      <p:bldP build="whole" bldLvl="1" animBg="1" rev="0" advAuto="0" spid="15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stado da Ar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b="0" spc="-174" sz="8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Estado da Arte</a:t>
            </a:r>
          </a:p>
        </p:txBody>
      </p:sp>
      <p:sp>
        <p:nvSpPr>
          <p:cNvPr id="182" name="Os autores relatam sobre os trabalhos que já investigaram esse tipo de problema? O que foi descrito sobre esses trabalhos?"/>
          <p:cNvSpPr txBox="1"/>
          <p:nvPr>
            <p:ph type="body" idx="21"/>
          </p:nvPr>
        </p:nvSpPr>
        <p:spPr>
          <a:xfrm>
            <a:off x="1206500" y="2245962"/>
            <a:ext cx="21971000" cy="160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42950">
              <a:defRPr sz="4950"/>
            </a:lvl1pPr>
          </a:lstStyle>
          <a:p>
            <a:pPr/>
            <a:r>
              <a:t>Os autores relatam sobre os trabalhos que já investigaram esse tipo de problema? O que foi descrito sobre esses trabalhos?</a:t>
            </a:r>
          </a:p>
        </p:txBody>
      </p:sp>
      <p:sp>
        <p:nvSpPr>
          <p:cNvPr id="183" name="Arulkumaran: utiliza de pixels brutos de imagem para o treinamentos de agentes DRL, permitiu entender melhor os arredores do ambiente e aprender com facilidade relações causais. Laskin, mostra os benefícios desta abordagem.…"/>
          <p:cNvSpPr txBox="1"/>
          <p:nvPr>
            <p:ph type="body" idx="1"/>
          </p:nvPr>
        </p:nvSpPr>
        <p:spPr>
          <a:xfrm>
            <a:off x="1206500" y="4299304"/>
            <a:ext cx="21971000" cy="8256012"/>
          </a:xfrm>
          <a:prstGeom prst="rect">
            <a:avLst/>
          </a:prstGeom>
        </p:spPr>
        <p:txBody>
          <a:bodyPr/>
          <a:lstStyle/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  <a:r>
              <a:t>Arulkumaran: utiliza de </a:t>
            </a:r>
            <a:r>
              <a:rPr i="1"/>
              <a:t>pixels</a:t>
            </a:r>
            <a:r>
              <a:t> brutos de imagem para o treinamentos de agentes DRL, permitiu entender melhor os arredores do ambiente e aprender com facilidade relações causais. Laskin, mostra os benefícios desta abordagem.</a:t>
            </a:r>
          </a:p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</a:p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  <a:r>
              <a:t>Torrado: treina agentes em diferentes ambientes clássicos 2D (160 ambientes diferentes), mostrando a dificuldade de um agente em reconhecer um jogo de outro, utilizando apensas pixels como entrada.</a:t>
            </a:r>
          </a:p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</a:p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  <a:r>
              <a:t>Ha e Schmidhuber: codificaram o espaço de observação para a diminuir sua dimensão e usa-la para treinar o agente. Em outro trabalho, realizaram o treinamento do agente dentro de uma simulação do ambiente, esta abordagem diminuiu o tempo de treinamento do agente.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stado da Ar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b="0" spc="-174" sz="8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Estado da Arte</a:t>
            </a:r>
          </a:p>
        </p:txBody>
      </p:sp>
      <p:sp>
        <p:nvSpPr>
          <p:cNvPr id="186" name="Os autores relatam sobre os trabalhos que já investigaram esse tipo de problema? O que foi descrito sobre esses trabalhos?"/>
          <p:cNvSpPr txBox="1"/>
          <p:nvPr>
            <p:ph type="body" idx="21"/>
          </p:nvPr>
        </p:nvSpPr>
        <p:spPr>
          <a:xfrm>
            <a:off x="1206500" y="2245962"/>
            <a:ext cx="21971000" cy="160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42950">
              <a:defRPr sz="4950"/>
            </a:lvl1pPr>
          </a:lstStyle>
          <a:p>
            <a:pPr/>
            <a:r>
              <a:t>Os autores relatam sobre os trabalhos que já investigaram esse tipo de problema? O que foi descrito sobre esses trabalhos?</a:t>
            </a:r>
          </a:p>
        </p:txBody>
      </p:sp>
      <p:sp>
        <p:nvSpPr>
          <p:cNvPr id="187" name="Shao: Usa ambientes de videogames para treinamento de DRL e destaca a importância da otimização durante o treinamento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  <a:r>
              <a:t>Shao: Usa ambientes de videogames para treinamento de DRL e destaca a importância da otimização durante o treinamento .</a:t>
            </a:r>
          </a:p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</a:p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  <a:r>
              <a:t>Lin: Substitui as convencionais CNN (</a:t>
            </a:r>
            <a:r>
              <a:rPr i="1"/>
              <a:t>Convolution Neural Networks</a:t>
            </a:r>
            <a:r>
              <a:t>) em favor de Redes Profundas utilizando  o PCA </a:t>
            </a:r>
            <a:r>
              <a:rPr i="1"/>
              <a:t>(Principal Component Analysis</a:t>
            </a:r>
            <a:r>
              <a:t>) para reduzir a dimensão do espaço de observação.</a:t>
            </a:r>
          </a:p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</a:p>
          <a:p>
            <a:pPr marL="520700" indent="-520700" defTabSz="825500">
              <a:lnSpc>
                <a:spcPct val="100000"/>
              </a:lnSpc>
              <a:spcBef>
                <a:spcPts val="0"/>
              </a:spcBef>
              <a:defRPr sz="4100"/>
            </a:pPr>
            <a:r>
              <a:t>Tan: Utiliza de pre-processamento de imagem para para reduzir sua dimensão: redimensionamento, escala de cinza e binarização, aplicados a uma parte da imagem.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Quais são as principais características apresentadas nesse trabalh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100"/>
            </a:lvl1pPr>
          </a:lstStyle>
          <a:p>
            <a:pPr/>
            <a:r>
              <a:t>Quais são as principais características apresentadas nesse trabalho</a:t>
            </a:r>
          </a:p>
        </p:txBody>
      </p:sp>
      <p:sp>
        <p:nvSpPr>
          <p:cNvPr id="190" name="As principais características apresentadas foram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As principais características apresentadas foram: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Aprendizado profundo (Deep Learning)</a:t>
            </a:r>
          </a:p>
          <a:p>
            <a:pPr lvl="2" marL="1572768" indent="-524255" defTabSz="2096971">
              <a:spcBef>
                <a:spcPts val="3800"/>
              </a:spcBef>
              <a:defRPr sz="4128"/>
            </a:pPr>
            <a:r>
              <a:t>Metodologia de apresentação de dados baseado em redes neurais (Neural Networks)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Aprendizado de reforço (Reinforcement Learning)</a:t>
            </a:r>
          </a:p>
          <a:p>
            <a:pPr lvl="2" marL="1572768" indent="-524255" defTabSz="2096971">
              <a:spcBef>
                <a:spcPts val="3800"/>
              </a:spcBef>
              <a:defRPr sz="4128"/>
            </a:pPr>
            <a:r>
              <a:t>Tipo de aprendizado de máquina, em que o agente aprende a melhor prática através de experimentações, explorando um espaço, e observando o resultado para tentar maximizar futuras soluções.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Aprendizado de reforço profundo (Deep Reinforcement Learning)</a:t>
            </a:r>
          </a:p>
          <a:p>
            <a:pPr lvl="2" marL="1572768" indent="-524255" defTabSz="2096971">
              <a:spcBef>
                <a:spcPts val="3800"/>
              </a:spcBef>
              <a:defRPr sz="4128"/>
            </a:pPr>
            <a:r>
              <a:t>União entre Aprendizado profundo e aprendizado de reforço.</a:t>
            </a:r>
          </a:p>
        </p:txBody>
      </p:sp>
      <p:sp>
        <p:nvSpPr>
          <p:cNvPr id="191" name="Estado da Ar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b="0" spc="-174" sz="8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Estado da Arte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196" name="Entrada do processamento realizada pelos frames da tela (Imagens) retirados em tempo real do jogo Neon Driv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Entrada do processamento realizada pelos frames da tela (Imagens) retirados em tempo real do jogo Neon Drive</a:t>
            </a:r>
          </a:p>
          <a:p>
            <a:pPr lvl="1"/>
            <a:r>
              <a:t>Neon Drive é um software pago, para a execução e avaliação dos procedimentos de filtragem e aprendizagem uma cópia será adquirida</a:t>
            </a:r>
          </a:p>
          <a:p>
            <a:pPr lvl="1"/>
            <a:r>
              <a:t>Possibilidade de utilizar outros jogos, codificação necessária</a:t>
            </a:r>
          </a:p>
        </p:txBody>
      </p:sp>
      <p:sp>
        <p:nvSpPr>
          <p:cNvPr id="197" name="Dados de entrada utilizados e possívei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Dados de entrada utilizados e possíveis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00" name="Código, ambiente e execuçã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Código, ambiente e execução</a:t>
            </a:r>
          </a:p>
          <a:p>
            <a:pPr lvl="1"/>
            <a:r>
              <a:t>Pré processamento de imagens</a:t>
            </a:r>
          </a:p>
          <a:p>
            <a:pPr lvl="1"/>
            <a:r>
              <a:t>Treinamento e função de ativação da IA</a:t>
            </a:r>
          </a:p>
        </p:txBody>
      </p:sp>
      <p:sp>
        <p:nvSpPr>
          <p:cNvPr id="201" name="Métodos e algoritmos empregad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Métodos e algoritmos empregados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04" name="Código, ambiente e execuçã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Código, ambiente e execução</a:t>
            </a:r>
          </a:p>
          <a:p>
            <a:pPr lvl="2"/>
            <a:r>
              <a:t>Códigos de cada etapa presentes no GIT em python</a:t>
            </a:r>
          </a:p>
          <a:p>
            <a:pPr lvl="2"/>
            <a:r>
              <a:t>Bibliotecas utilizadas</a:t>
            </a:r>
          </a:p>
          <a:p>
            <a:pPr lvl="2"/>
            <a:r>
              <a:t>Execução em tempo real juntamente com o jogo</a:t>
            </a:r>
          </a:p>
          <a:p>
            <a:pPr lvl="2"/>
            <a:r>
              <a:t>Pixels da imagem como entrada</a:t>
            </a:r>
          </a:p>
        </p:txBody>
      </p:sp>
      <p:sp>
        <p:nvSpPr>
          <p:cNvPr id="205" name="Métodos e algoritmos empregad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Métodos e algoritmos empregados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08" name="Pré processamento de imagens…"/>
          <p:cNvSpPr txBox="1"/>
          <p:nvPr>
            <p:ph type="body" idx="1"/>
          </p:nvPr>
        </p:nvSpPr>
        <p:spPr>
          <a:xfrm>
            <a:off x="1206500" y="4248504"/>
            <a:ext cx="21971000" cy="9055101"/>
          </a:xfrm>
          <a:prstGeom prst="rect">
            <a:avLst/>
          </a:prstGeom>
        </p:spPr>
        <p:txBody>
          <a:bodyPr/>
          <a:lstStyle/>
          <a:p>
            <a:pPr lvl="1" marL="1168400" indent="-558800">
              <a:defRPr sz="4400"/>
            </a:pPr>
            <a:r>
              <a:t>Pré processamento de imagens</a:t>
            </a:r>
          </a:p>
          <a:p>
            <a:pPr lvl="2" marL="1447800" indent="-228600">
              <a:buSzPct val="100000"/>
              <a:buAutoNum type="arabicPeriod" startAt="1"/>
              <a:defRPr sz="4400"/>
            </a:pPr>
            <a:r>
              <a:t>Captura do frame em BGR (mss)</a:t>
            </a:r>
          </a:p>
          <a:p>
            <a:pPr lvl="2" marL="1447800" indent="-228600">
              <a:buSzPct val="100000"/>
              <a:buAutoNum type="arabicPeriod" startAt="1"/>
              <a:defRPr sz="4400"/>
            </a:pPr>
            <a:r>
              <a:t>Conversão para escalas de cinza (cv2)</a:t>
            </a:r>
          </a:p>
          <a:p>
            <a:pPr lvl="2" marL="1447800" indent="-228600">
              <a:buSzPct val="100000"/>
              <a:buAutoNum type="arabicPeriod" startAt="1"/>
              <a:defRPr sz="4400"/>
            </a:pPr>
            <a:r>
              <a:t>Limiarização triangular (skimage)</a:t>
            </a:r>
          </a:p>
          <a:p>
            <a:pPr lvl="2" marL="1447800" indent="-228600">
              <a:buSzPct val="100000"/>
              <a:buAutoNum type="arabicPeriod" startAt="1"/>
              <a:defRPr sz="4400"/>
            </a:pPr>
            <a:r>
              <a:t>Conversão em binário</a:t>
            </a:r>
          </a:p>
          <a:p>
            <a:pPr lvl="2" marL="1447800" indent="-228600">
              <a:buSzPct val="100000"/>
              <a:buAutoNum type="arabicPeriod" startAt="1"/>
              <a:defRPr sz="4400"/>
            </a:pPr>
            <a:r>
              <a:t>Corte da área de treinamento</a:t>
            </a:r>
          </a:p>
          <a:p>
            <a:pPr lvl="2" marL="1447800" indent="-228600">
              <a:buSzPct val="100000"/>
              <a:buAutoNum type="arabicPeriod" startAt="1"/>
              <a:defRPr sz="4400"/>
            </a:pPr>
            <a:r>
              <a:t>Redimensionamento (cv2)</a:t>
            </a:r>
          </a:p>
          <a:p>
            <a:pPr lvl="2" marL="1447800" indent="-228600">
              <a:buSzPct val="100000"/>
              <a:buAutoNum type="arabicPeriod" startAt="1"/>
              <a:defRPr sz="4400"/>
            </a:pPr>
            <a:r>
              <a:t>Não bit a bit</a:t>
            </a:r>
          </a:p>
        </p:txBody>
      </p:sp>
      <p:sp>
        <p:nvSpPr>
          <p:cNvPr id="209" name="Métodos e algoritmos empregad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Métodos e algoritmos empregados</a:t>
            </a:r>
          </a:p>
        </p:txBody>
      </p:sp>
      <p:pic>
        <p:nvPicPr>
          <p:cNvPr id="210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0866659" y="8725699"/>
            <a:ext cx="13314141" cy="476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13" name="Pré processamento de imagen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168400" indent="-558800">
              <a:defRPr sz="4400"/>
            </a:pPr>
            <a:r>
              <a:t>Pré processamento de imagens</a:t>
            </a:r>
          </a:p>
        </p:txBody>
      </p:sp>
      <p:sp>
        <p:nvSpPr>
          <p:cNvPr id="214" name="Métodos e algoritmos empregad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Métodos e algoritmos empregados</a:t>
            </a:r>
          </a:p>
        </p:txBody>
      </p:sp>
      <p:pic>
        <p:nvPicPr>
          <p:cNvPr id="215" name="image_process_comparation.gif" descr="image_process_comparatio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0375347"/>
            <a:ext cx="15240000" cy="2133601"/>
          </a:xfrm>
          <a:prstGeom prst="rect">
            <a:avLst/>
          </a:prstGeom>
          <a:ln w="12700">
            <a:miter lim="400000"/>
          </a:ln>
          <a:effectLst>
            <a:reflection blurRad="0" stA="22155" stPos="0" endA="0" endPos="40000" dist="0" dir="5400000" fadeDir="5400000" sx="100000" sy="-100000" kx="0" ky="0" algn="bl" rotWithShape="0"/>
          </a:effectLst>
        </p:spPr>
      </p:pic>
      <p:pic>
        <p:nvPicPr>
          <p:cNvPr id="216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1200" y="6070600"/>
            <a:ext cx="7721600" cy="372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19" name="Treinamento da IA - DR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Treinamento da IA - DRL</a:t>
            </a:r>
          </a:p>
          <a:p>
            <a:pPr lvl="2"/>
            <a:r>
              <a:t>Imagens pré processadas como entradas</a:t>
            </a:r>
          </a:p>
          <a:p>
            <a:pPr lvl="2"/>
            <a:r>
              <a:t>Treinamento da IA (Deep Q-Learning DQN)</a:t>
            </a:r>
          </a:p>
          <a:p>
            <a:pPr lvl="2"/>
            <a:r>
              <a:t>Função de recompensa e penalidade baseada no timestamp de ações </a:t>
            </a:r>
          </a:p>
          <a:p>
            <a:pPr lvl="3"/>
            <a:r>
              <a:t>Métrica quantitativa usada para avaliação</a:t>
            </a:r>
          </a:p>
          <a:p>
            <a:pPr lvl="2"/>
            <a:r>
              <a:t>Função de ativação realiza os movimentos</a:t>
            </a:r>
          </a:p>
        </p:txBody>
      </p:sp>
      <p:sp>
        <p:nvSpPr>
          <p:cNvPr id="220" name="Métodos e algoritmos empregad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Métodos e algoritmos empregados</a:t>
            </a:r>
          </a:p>
        </p:txBody>
      </p:sp>
      <p:pic>
        <p:nvPicPr>
          <p:cNvPr id="22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05100" y="9715500"/>
            <a:ext cx="8382000" cy="377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05100" y="9359900"/>
            <a:ext cx="34798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05100" y="8724900"/>
            <a:ext cx="4737100" cy="58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umá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Sumário</a:t>
            </a:r>
          </a:p>
        </p:txBody>
      </p:sp>
      <p:sp>
        <p:nvSpPr>
          <p:cNvPr id="155" name="Introdução…"/>
          <p:cNvSpPr txBox="1"/>
          <p:nvPr>
            <p:ph type="body" idx="1"/>
          </p:nvPr>
        </p:nvSpPr>
        <p:spPr>
          <a:xfrm>
            <a:off x="1206500" y="42866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  <a:p>
            <a:pPr/>
            <a:r>
              <a:t>Estado da Arte</a:t>
            </a:r>
          </a:p>
          <a:p>
            <a:pPr/>
            <a:r>
              <a:t>Metodologia</a:t>
            </a:r>
          </a:p>
          <a:p>
            <a:pPr/>
            <a:r>
              <a:t>Resultado</a:t>
            </a:r>
          </a:p>
          <a:p>
            <a:pPr/>
            <a:r>
              <a:t>Conclusão</a:t>
            </a:r>
          </a:p>
          <a:p>
            <a:pPr/>
            <a:r>
              <a:t>Desafios e Propostas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1"/>
      <p:bldP build="whole" bldLvl="1" animBg="1" rev="0" advAuto="0" spid="15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26" name="Os métodos/técnicas empregados (as) têm os códigos disponíveis? Há bibliotecas para implementação dessas etapas?"/>
          <p:cNvSpPr txBox="1"/>
          <p:nvPr/>
        </p:nvSpPr>
        <p:spPr>
          <a:xfrm>
            <a:off x="1206500" y="2245962"/>
            <a:ext cx="21971000" cy="179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42950">
              <a:defRPr b="1" sz="5580"/>
            </a:lvl1pPr>
          </a:lstStyle>
          <a:p>
            <a:pPr/>
            <a:r>
              <a:t>Os métodos/técnicas empregados (as) têm os códigos disponíveis? Há bibliotecas para implementação dessas etapas?</a:t>
            </a:r>
          </a:p>
        </p:txBody>
      </p:sp>
      <p:sp>
        <p:nvSpPr>
          <p:cNvPr id="227" name="Sim, há os códigos, e eles estão salvos no repositório no github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</a:p>
          <a:p>
            <a:pPr lvl="1"/>
            <a:r>
              <a:t>Sim, há os códigos, e eles estão salvos no repositório no github: </a:t>
            </a:r>
          </a:p>
          <a:p>
            <a:pPr lvl="2"/>
            <a:r>
              <a:rPr u="sng">
                <a:hlinkClick r:id="rId3" invalidUrl="" action="" tgtFrame="" tooltip="" history="1" highlightClick="0" endSnd="0"/>
              </a:rPr>
              <a:t>https://github.com/victorkich/Neon-Drive-DRL</a:t>
            </a:r>
          </a:p>
          <a:p>
            <a:pPr lvl="1"/>
            <a:r>
              <a:t>Sim, são elas: OpenCV, TorchVision, MSS, skimage e outras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sultados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/>
            <a:r>
              <a:t>Resultados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O resultado do artigo é o próprio algoritmo DLR treinad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resultado do artigo é o próprio algoritmo DLR treinado. </a:t>
            </a:r>
          </a:p>
          <a:p>
            <a:pPr lvl="1"/>
            <a:r>
              <a:t>Para as redes neurais, foram utilizados as bibliotecas PyTorch3 em Python.</a:t>
            </a:r>
          </a:p>
          <a:p>
            <a:pPr lvl="1"/>
            <a:r>
              <a:t>Para o treinamento, foi utilizado um otimizador RMSprop com uma taxa de aprendizado de 10</a:t>
            </a:r>
            <a:r>
              <a:rPr baseline="31999"/>
              <a:t>-3</a:t>
            </a:r>
          </a:p>
          <a:p>
            <a:pPr/>
            <a:r>
              <a:t>Ainda é gerado um gráfico de recompensa ruidoso, demonstrando a recompensa obtida em cada episódio, visando avaliar o uso do algoritmo.</a:t>
            </a:r>
          </a:p>
        </p:txBody>
      </p:sp>
      <p:sp>
        <p:nvSpPr>
          <p:cNvPr id="232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233" name="O que é apresentado como resultados?"/>
          <p:cNvSpPr txBox="1"/>
          <p:nvPr/>
        </p:nvSpPr>
        <p:spPr>
          <a:xfrm>
            <a:off x="1333500" y="2374900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O que é apresentado como resultados?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sultados"/>
          <p:cNvSpPr txBox="1"/>
          <p:nvPr>
            <p:ph type="title"/>
          </p:nvPr>
        </p:nvSpPr>
        <p:spPr>
          <a:xfrm>
            <a:off x="1206500" y="952500"/>
            <a:ext cx="8445500" cy="1433163"/>
          </a:xfrm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236" name="O que é apresentado como resultados?"/>
          <p:cNvSpPr txBox="1"/>
          <p:nvPr/>
        </p:nvSpPr>
        <p:spPr>
          <a:xfrm>
            <a:off x="1333500" y="2374900"/>
            <a:ext cx="21221700" cy="320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O que é apresentado como resultados?</a:t>
            </a:r>
          </a:p>
        </p:txBody>
      </p:sp>
      <p:sp>
        <p:nvSpPr>
          <p:cNvPr id="237" name="Rectangle"/>
          <p:cNvSpPr/>
          <p:nvPr/>
        </p:nvSpPr>
        <p:spPr>
          <a:xfrm>
            <a:off x="3873500" y="4533900"/>
            <a:ext cx="16637000" cy="88011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38" name="reward_graph.png" descr="reward_graph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260698" y="4679860"/>
            <a:ext cx="15862301" cy="8530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241" name="Como são avaliados os métodos?"/>
          <p:cNvSpPr txBox="1"/>
          <p:nvPr/>
        </p:nvSpPr>
        <p:spPr>
          <a:xfrm>
            <a:off x="1333500" y="2374900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Como são avaliados os métodos?</a:t>
            </a:r>
          </a:p>
        </p:txBody>
      </p:sp>
      <p:sp>
        <p:nvSpPr>
          <p:cNvPr id="242" name="Para avaliar a técnica escolhida, foi utilizado um teste de robustez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 avaliar a técnica escolhida, foi utilizado um teste de robustez:</a:t>
            </a:r>
          </a:p>
          <a:p>
            <a:pPr lvl="1"/>
            <a:r>
              <a:t>Nesse teste é inserido um ruído sal e pimenta (S&amp;P) nas imagens de entrada antes do pré-processamento da imagem.</a:t>
            </a:r>
          </a:p>
          <a:p>
            <a:pPr lvl="1"/>
            <a:r>
              <a:t>Ruído S&amp;P é basicamente uma alteração aleatória que aumenta a intensidade de determinados pixels até o valor mínimo ou máximo.</a:t>
            </a:r>
          </a:p>
          <a:p>
            <a:pPr lvl="1"/>
            <a:r>
              <a:t>Quatro amostras de ruídos foram inseridas, sendo 0.4%, 1%, 10% e 25%.</a:t>
            </a:r>
          </a:p>
          <a:p>
            <a:pPr lvl="1"/>
            <a:r>
              <a:t>Para baixos ruídos a média se manteve quase igual, porém para altos ruídos a média de recompensa se tornou menor.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sultados"/>
          <p:cNvSpPr txBox="1"/>
          <p:nvPr>
            <p:ph type="title"/>
          </p:nvPr>
        </p:nvSpPr>
        <p:spPr>
          <a:xfrm>
            <a:off x="1206500" y="952500"/>
            <a:ext cx="8445500" cy="1433163"/>
          </a:xfrm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245" name="Como são avaliados os métodos?"/>
          <p:cNvSpPr txBox="1"/>
          <p:nvPr/>
        </p:nvSpPr>
        <p:spPr>
          <a:xfrm>
            <a:off x="1333500" y="2374900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Como são avaliados os métodos?</a:t>
            </a:r>
          </a:p>
        </p:txBody>
      </p:sp>
      <p:pic>
        <p:nvPicPr>
          <p:cNvPr id="24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4608" y="4104032"/>
            <a:ext cx="17195292" cy="93452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Web Video" descr="Web Video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Deep RL Using a Low-Dimensional Observation Filter for Visual Complex Video Game Playing" aiw:author="VersusAI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59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24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nclus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Conclusão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É possível concluir que o uso do algoritmo DLR obteve um bom desempenho, visto que ele conseguiu desviar dos obstáculos e executar um percurso bem sucedido no ambiente.…"/>
          <p:cNvSpPr txBox="1"/>
          <p:nvPr>
            <p:ph type="body" idx="1"/>
          </p:nvPr>
        </p:nvSpPr>
        <p:spPr>
          <a:xfrm>
            <a:off x="1206500" y="41596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É possível concluir que o uso do algoritmo DLR obteve um bom desempenho, visto que ele conseguiu desviar dos obstáculos e executar um percurso bem sucedido no ambiente.</a:t>
            </a:r>
          </a:p>
          <a:p>
            <a:pPr/>
            <a:r>
              <a:t>Ainda é possível afirmar que as abordagens DRL são adequadas para o desenvolvimento de sistemas que requerem controle discreto de agentes artificiais, em um ambiente visualmente complexo usando a imagem como observação.</a:t>
            </a:r>
          </a:p>
        </p:txBody>
      </p:sp>
      <p:sp>
        <p:nvSpPr>
          <p:cNvPr id="253" name="Conclus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Conclusão</a:t>
            </a:r>
          </a:p>
        </p:txBody>
      </p:sp>
      <p:sp>
        <p:nvSpPr>
          <p:cNvPr id="254" name="Quais são as afirmações comprovadas? Hipóteses?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Quais são as afirmações comprovadas? Hipóteses?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O código criado só funciona para o jogo Neon Drive.…"/>
          <p:cNvSpPr txBox="1"/>
          <p:nvPr>
            <p:ph type="body" idx="1"/>
          </p:nvPr>
        </p:nvSpPr>
        <p:spPr>
          <a:xfrm>
            <a:off x="1104900" y="42104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O código criado só funciona para o jogo Neon Drive.</a:t>
            </a:r>
          </a:p>
          <a:p>
            <a:pPr/>
            <a:r>
              <a:t>O algoritmo DLR foi testado apenas para jogos com ações discretas e deterministas.</a:t>
            </a:r>
          </a:p>
          <a:p>
            <a:pPr/>
            <a:r>
              <a:t>A navegação é basicamente um problema de memorização, pois o mapa do jogo não muda.</a:t>
            </a:r>
          </a:p>
          <a:p>
            <a:pPr/>
            <a:r>
              <a:t>Frequência de controle de no máximo 3 entradas por segundo.</a:t>
            </a:r>
          </a:p>
        </p:txBody>
      </p:sp>
      <p:sp>
        <p:nvSpPr>
          <p:cNvPr id="257" name="Conclus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Conclusão</a:t>
            </a:r>
          </a:p>
        </p:txBody>
      </p:sp>
      <p:sp>
        <p:nvSpPr>
          <p:cNvPr id="258" name="Quais as limitações encontradas no estudo?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Quais as limitações encontradas no estudo?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ara trabalhos futuros, é possível utilizar mais algoritmos DLR, como Deep Deterministic Policy Gradient (DDPG) e Twin Delayed Deep Deterministic (TD3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 trabalhos futuros, é possível utilizar mais algoritmos DLR, como </a:t>
            </a:r>
            <a:r>
              <a:rPr i="1"/>
              <a:t>Deep Deterministic Policy Gradient</a:t>
            </a:r>
            <a:r>
              <a:t> (DDPG) e </a:t>
            </a:r>
            <a:r>
              <a:rPr i="1"/>
              <a:t>Twin Delayed Deep Deterministic</a:t>
            </a:r>
            <a:r>
              <a:t> (TD3). </a:t>
            </a:r>
          </a:p>
          <a:p>
            <a:pPr/>
            <a:r>
              <a:t>Também é possível utilizar videogames mais modernos para esse estudo.</a:t>
            </a:r>
          </a:p>
        </p:txBody>
      </p:sp>
      <p:sp>
        <p:nvSpPr>
          <p:cNvPr id="261" name="Conclus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Conclusão</a:t>
            </a:r>
          </a:p>
        </p:txBody>
      </p:sp>
      <p:sp>
        <p:nvSpPr>
          <p:cNvPr id="262" name="Quais são os desafios para outros estudos no futuro?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Quais são os desafios para outros estudos no futuro?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esafios e Investigaçõ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Desafios e Investigações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Desafios e Investigações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 anchor="t"/>
          <a:lstStyle>
            <a:lvl1pPr defTabSz="1828754">
              <a:defRPr spc="-174" sz="8700"/>
            </a:lvl1pPr>
          </a:lstStyle>
          <a:p>
            <a:pPr/>
            <a:r>
              <a:t>Desafios e Investigações</a:t>
            </a:r>
          </a:p>
        </p:txBody>
      </p:sp>
      <p:sp>
        <p:nvSpPr>
          <p:cNvPr id="267" name="Principais desafios encontrad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Principais desafios encontrados</a:t>
            </a:r>
          </a:p>
        </p:txBody>
      </p:sp>
      <p:sp>
        <p:nvSpPr>
          <p:cNvPr id="268" name="Resultados com base em apenas um jogo como entrada…"/>
          <p:cNvSpPr txBox="1"/>
          <p:nvPr>
            <p:ph type="body" idx="4294967295"/>
          </p:nvPr>
        </p:nvSpPr>
        <p:spPr>
          <a:xfrm>
            <a:off x="1358900" y="42993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Resultados com base em apenas um jogo como entrada</a:t>
            </a:r>
          </a:p>
          <a:p>
            <a:pPr/>
            <a:r>
              <a:t>Apenas um algoritmo DLR utilizado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Desafios e Investigações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 anchor="t"/>
          <a:lstStyle>
            <a:lvl1pPr defTabSz="1828754">
              <a:defRPr spc="-174" sz="8700"/>
            </a:lvl1pPr>
          </a:lstStyle>
          <a:p>
            <a:pPr/>
            <a:r>
              <a:t>Desafios e Investigações</a:t>
            </a:r>
          </a:p>
        </p:txBody>
      </p:sp>
      <p:sp>
        <p:nvSpPr>
          <p:cNvPr id="271" name="Tópicos que serão investigados na segunda etapa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Tópicos que serão investigados na segunda etapa</a:t>
            </a:r>
          </a:p>
        </p:txBody>
      </p:sp>
      <p:sp>
        <p:nvSpPr>
          <p:cNvPr id="272" name="Utilizar outro jogo simples como entrada para comparar os desempenhos.…"/>
          <p:cNvSpPr txBox="1"/>
          <p:nvPr>
            <p:ph type="body" idx="4294967295"/>
          </p:nvPr>
        </p:nvSpPr>
        <p:spPr>
          <a:xfrm>
            <a:off x="1206500" y="42231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Utilizar outro jogo simples como entrada para comparar os desempenhos.</a:t>
            </a:r>
          </a:p>
          <a:p>
            <a:pPr/>
            <a:r>
              <a:t>Utilizar outros algoritmos DLR como DDPG e TT3 para aprendizado e comparar desempenhos.</a:t>
            </a:r>
          </a:p>
          <a:p>
            <a:pPr/>
            <a:r>
              <a:t>Adição de uma nova etapa no pré processamento dos frames, a compactação dos bytes da imagem.</a:t>
            </a:r>
          </a:p>
          <a:p>
            <a:pPr/>
            <a:r>
              <a:t>Utilizar outros ruídos para comparar os resultados obtidos.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4533741" y="3733800"/>
            <a:ext cx="15227459" cy="965547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5" name="Desafios e Investigações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 anchor="t"/>
          <a:lstStyle>
            <a:lvl1pPr defTabSz="1828754">
              <a:defRPr spc="-174" sz="8700"/>
            </a:lvl1pPr>
          </a:lstStyle>
          <a:p>
            <a:pPr/>
            <a:r>
              <a:t>Desafios e Investigações</a:t>
            </a:r>
          </a:p>
        </p:txBody>
      </p:sp>
      <p:sp>
        <p:nvSpPr>
          <p:cNvPr id="276" name="Diagrama em bloco de implementação de métodos/técnica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Diagrama em bloco de implementação de métodos/técnicas</a:t>
            </a:r>
          </a:p>
        </p:txBody>
      </p:sp>
      <p:grpSp>
        <p:nvGrpSpPr>
          <p:cNvPr id="279" name="Diagrama (1).png"/>
          <p:cNvGrpSpPr/>
          <p:nvPr/>
        </p:nvGrpSpPr>
        <p:grpSpPr>
          <a:xfrm>
            <a:off x="4432929" y="3646398"/>
            <a:ext cx="15519401" cy="10008075"/>
            <a:chOff x="0" y="0"/>
            <a:chExt cx="15519400" cy="10008073"/>
          </a:xfrm>
        </p:grpSpPr>
        <p:pic>
          <p:nvPicPr>
            <p:cNvPr id="278" name="Diagrama (1).png" descr="Diagrama (1)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15087600" cy="94492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7" name="Diagrama (1).png" descr="Diagrama (1)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519400" cy="1000807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erá gerado o gráfico de recompensa ruidoso para cada nova alteração, além do teste de robustez, utilizando o ruído S&amp;P.…"/>
          <p:cNvSpPr txBox="1"/>
          <p:nvPr>
            <p:ph type="body" idx="4294967295"/>
          </p:nvPr>
        </p:nvSpPr>
        <p:spPr>
          <a:xfrm>
            <a:off x="1358900" y="42993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Será gerado o gráfico de recompensa ruidoso para cada nova alteração, além do teste de robustez, utilizando o ruído S&amp;P.</a:t>
            </a:r>
          </a:p>
          <a:p>
            <a:pPr/>
            <a:r>
              <a:t>Será gerado o gráfico de recompensas das versões antiga e nova sobrepostos para a comparação dos impactos das alterações com relação ao aprendizado.</a:t>
            </a:r>
          </a:p>
          <a:p>
            <a:pPr/>
            <a:r>
              <a:t>Comparação dos tempos para atingir uma determinada recompensa utilizando o antigo e novos algoritmos DLR.</a:t>
            </a:r>
          </a:p>
        </p:txBody>
      </p:sp>
      <p:sp>
        <p:nvSpPr>
          <p:cNvPr id="282" name="Desafios e Investigações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 anchor="t"/>
          <a:lstStyle>
            <a:lvl1pPr defTabSz="1828754">
              <a:defRPr spc="-174" sz="8700"/>
            </a:lvl1pPr>
          </a:lstStyle>
          <a:p>
            <a:pPr/>
            <a:r>
              <a:t>Desafios e Investigações</a:t>
            </a:r>
          </a:p>
        </p:txBody>
      </p:sp>
      <p:sp>
        <p:nvSpPr>
          <p:cNvPr id="283" name="Como será a avaliação em relação aos aprimorament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Como será a avaliação em relação aos aprimoramentos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rodu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60" name="Qual o domínio da investigação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Qual o domínio da investigação? </a:t>
            </a:r>
          </a:p>
        </p:txBody>
      </p:sp>
      <p:sp>
        <p:nvSpPr>
          <p:cNvPr id="161" name="O domínio da investigação é: Aprendizado de reforço profundo (Deep Reinforcement Learning) usando um filtro de observação de baixa dimensão(Low-Dimensional) para jogos complexos visualmente."/>
          <p:cNvSpPr txBox="1"/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O domínio da investigação é: Aprendizado de reforço profundo (</a:t>
            </a:r>
            <a:r>
              <a:rPr i="1"/>
              <a:t>Deep Reinforcement Learning</a:t>
            </a:r>
            <a:r>
              <a:t>) usando um filtro de observação de baixa dimensão(</a:t>
            </a:r>
            <a:r>
              <a:rPr i="1"/>
              <a:t>Low-Dimensional</a:t>
            </a:r>
            <a:r>
              <a:t>) para jogos complexos visualmente.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s problemas encontrados foram o limite computacional relacionado a análise de múltiplas imagens em tempo real de alta resolução, devido ao baixo poder computacional disponível em relação ao problema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 problemas encontrados foram o limite computacional relacionado a análise de múltiplas imagens em tempo real de alta resolução, devido ao baixo poder computacional disponível em relação ao problema.</a:t>
            </a:r>
          </a:p>
        </p:txBody>
      </p:sp>
      <p:sp>
        <p:nvSpPr>
          <p:cNvPr id="164" name="Introdu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65" name="Quais são os problemas que motivaram esse trabalho.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Quais são os problemas que motivaram esse trabalho.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 solução encontrada foi o usado do pre-processamento da imagem aplicando técnicas de compressão, cortes, e filtros. Com isso reduzindo a quantidade de pixels, e consequentemente a resolução da imagem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solução encontrada foi o usado do pre-processamento da imagem aplicando técnicas de compressão, cortes, e filtros. Com isso reduzindo a quantidade de pixels, e consequentemente a resolução da imagem.</a:t>
            </a:r>
          </a:p>
        </p:txBody>
      </p:sp>
      <p:sp>
        <p:nvSpPr>
          <p:cNvPr id="168" name="Introdu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69" name="Quais são as soluções disponíveis?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Quais são as soluções disponíveis?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s problemas que estão sendo tratados no estudo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Os problemas que estão sendo tratados no estudo.</a:t>
            </a:r>
          </a:p>
        </p:txBody>
      </p:sp>
      <p:sp>
        <p:nvSpPr>
          <p:cNvPr id="172" name="Os problemas encontrados foram o limite computacional relacionado a analise do jogo através de todos os pixels da imagem do em cada frame, através da analise de alta dimensão (High-Dimensional). Devido a isso, a inteligência computacional implementada c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 problemas encontrados foram o limite computacional relacionado a analise do jogo através de todos os pixels da imagem do em cada frame, através da analise de alta dimensão (</a:t>
            </a:r>
            <a:r>
              <a:rPr i="1"/>
              <a:t>High-Dimensional</a:t>
            </a:r>
            <a:r>
              <a:t>). Devido a isso, a inteligência computacional implementada consumia muito processamento para analizar todos os pixels.</a:t>
            </a:r>
          </a:p>
        </p:txBody>
      </p:sp>
      <p:sp>
        <p:nvSpPr>
          <p:cNvPr id="173" name="Introdu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s principais procedimentos empregados no trabalho para investigação ou solução do problema…"/>
          <p:cNvSpPr txBox="1"/>
          <p:nvPr>
            <p:ph type="body" idx="21"/>
          </p:nvPr>
        </p:nvSpPr>
        <p:spPr>
          <a:xfrm>
            <a:off x="1206500" y="2245962"/>
            <a:ext cx="22879388" cy="17915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577850">
              <a:defRPr sz="3850"/>
            </a:pPr>
            <a:r>
              <a:t>Os principais procedimentos empregados no trabalho para investigação ou solução do problema</a:t>
            </a:r>
          </a:p>
          <a:p>
            <a:pPr defTabSz="577850">
              <a:defRPr sz="3850"/>
            </a:pPr>
            <a:r>
              <a:t>abordado nesse trabalho</a:t>
            </a:r>
          </a:p>
        </p:txBody>
      </p:sp>
      <p:sp>
        <p:nvSpPr>
          <p:cNvPr id="176" name="Os principais procedimentos foram o pre-processamento de image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 principais procedimentos foram o pre-processamento de imagem.</a:t>
            </a:r>
          </a:p>
          <a:p>
            <a:pPr lvl="1"/>
            <a:r>
              <a:t>Cortar a imagem.</a:t>
            </a:r>
          </a:p>
          <a:p>
            <a:pPr lvl="1"/>
            <a:r>
              <a:t>Converter para escala de cinza</a:t>
            </a:r>
          </a:p>
          <a:p>
            <a:pPr lvl="1"/>
            <a:r>
              <a:t>Converter a imagem para preto e branco através do limite binário de triângulo (</a:t>
            </a:r>
            <a:r>
              <a:rPr i="1"/>
              <a:t>triangle binary threshold</a:t>
            </a:r>
            <a:r>
              <a:t>).</a:t>
            </a:r>
          </a:p>
        </p:txBody>
      </p:sp>
      <p:sp>
        <p:nvSpPr>
          <p:cNvPr id="177" name="Introdu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stado da Ar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Estado da Arte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